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600" r:id="rId2"/>
    <p:sldId id="601" r:id="rId3"/>
    <p:sldId id="602" r:id="rId4"/>
    <p:sldId id="603" r:id="rId5"/>
    <p:sldId id="605" r:id="rId6"/>
    <p:sldId id="606" r:id="rId7"/>
    <p:sldId id="604" r:id="rId8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3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F83F0-D781-491F-8697-E1948816BAFE}" type="datetimeFigureOut">
              <a:rPr lang="is-IS" smtClean="0"/>
              <a:t>23.4.2024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18FA0-A006-4730-9C81-92B7926DE77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199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53123-FC6F-4AE5-80D7-CF9C33369C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0B9ED1-F839-40D7-BEB8-FA4C58278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81454-2EC4-4EFB-A70D-4D8219D50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73D1E-D0B5-425E-9DC0-7665EC10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CC034-9AAE-4A41-9849-7DC3C1E9A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8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3CE7B-8E9A-4F17-AD24-C7B9F80FD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CEF206-35FF-4189-8307-BCE8F5869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35E61-CF09-4431-85B1-D9A9CA721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DA995-3474-4436-A5CA-372ADF479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3334C-B0EF-4E27-804C-3D6E29BF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02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80246E-ABA6-46CA-B2C5-E232EE048C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5DA22-B72B-4B3C-A8A1-4B52D9DDD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2DFC2-FAA1-452A-8F24-5C8924A64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FA018-D3DA-4D67-855E-E2DB4D2B7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B5A23-C472-4774-B9C0-16E96B26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2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C73D-A3B5-4F13-92AA-EED0A19E8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3D739-D4B1-43B3-B802-0DFB68D2A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9D478-E275-449F-8ED1-7DB47A53D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72C60-A737-4267-8684-2CA62CCD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43F99-82DD-462E-82CD-53B4D07FF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72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124E5-E355-4391-B7E6-617E12FBB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A5A6C4-0385-4A5F-ACF2-35B84763E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70BD8-31CB-4F40-A56B-93D46AD4C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41D16-ACF4-4755-9469-90825AFF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F0DC3-0178-4EC7-8F5B-20B06F96C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5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84636-5C56-4EE7-A198-5B0A6E460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DCCF4-2CE6-4B73-9DD8-3017612C52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7BE07-C4E2-4B4C-A553-2222AA116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F8CC1-78F6-4702-B254-8E95D773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866B6-382E-49C1-AE8F-E0ACCEA0B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320FBC-3DAB-4CCF-BFF9-1F38F305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9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AB4A8-7833-4B82-945B-6200B4228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3321E-BD44-470C-BBCC-4461B7B70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99C9C-7FED-4AF4-80CF-5EF6F3BC0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CF5DA-03AB-4216-8E16-071E578C26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DDDE70-D31D-48B9-B76C-4C4D2555A2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1450A5-A370-46B6-B5A1-C6486E92C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B87289-C514-4AD4-9739-4376BF292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F83655-7577-45BB-A2FA-70DEBAD4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7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35E33-FACB-4EED-93EC-D013FC0A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35DEA8-D3E7-4779-95D2-87DA3318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45FD21-8319-4426-954E-E7035FB3C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5D81FD-417A-4A1B-8C42-FEC9752DC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60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6D1726-8D11-4D1E-9D09-ACD4CF6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A41797-F9E3-4205-B32B-B14F36AA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14CD24-7711-4D12-BF76-DA3462D31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7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49C43-65F6-4D1A-9BA7-A9951F924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54EC5-DAB4-43C4-B961-E2B37E7BC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E05C5D-E694-4A3B-B52A-E9F27D725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617C2-8F52-45BD-BB40-E1859D7D3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F3AF4-122F-4FF5-BC57-504C5C2C6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B7232-BA2F-45A7-9CA0-085801F96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3EDE9-5E90-46B1-A8AE-B7CAFA779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FA234F-7B14-4E74-BFEF-8FD5F01EBA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35801-2942-4981-87C6-F806D5B47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23BB5-D06A-491B-A7C7-BFA320E98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3E8D4-C6D1-4429-9EAE-39D5A65E5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6ECDC-B415-41B9-9D86-2520B879D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4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64518C-7CF7-41EF-A310-79E7B7388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D76D0-E80D-433A-B49A-36CA36018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F6D79-1A2F-48C4-95BE-6B2459006C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9E7BC-127D-4CE8-BE2E-038765BBF1B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B8A5F-8C45-4714-A733-F0CA146C7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6E8FA-9947-40F3-9396-D97901BE0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A8853-DC44-47CB-92D6-CE564FB66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9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23968-3F20-3760-6A06-F6EF1B472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Hlutverk og virkni ÞSV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69AAE-BDA5-035B-796B-09D35853F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s-IS" dirty="0"/>
          </a:p>
        </p:txBody>
      </p:sp>
      <p:pic>
        <p:nvPicPr>
          <p:cNvPr id="4" name="Picture 2" descr="Activities | Visit Westman Islands - Ferry Herjólfur to Vestmannaeyjar">
            <a:extLst>
              <a:ext uri="{FF2B5EF4-FFF2-40B4-BE49-F238E27FC236}">
                <a16:creationId xmlns:a16="http://schemas.microsoft.com/office/drawing/2014/main" id="{1A500BB2-242B-7C03-5E15-BABCD8107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358" y="1825625"/>
            <a:ext cx="5389984" cy="356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nnovation - Free construction and tools icons">
            <a:extLst>
              <a:ext uri="{FF2B5EF4-FFF2-40B4-BE49-F238E27FC236}">
                <a16:creationId xmlns:a16="http://schemas.microsoft.com/office/drawing/2014/main" id="{43426E48-277E-FA2C-64B8-B8EAC8EC6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149" y="2155971"/>
            <a:ext cx="775281" cy="775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Þekkingarsetur Vestmannaeyja">
            <a:extLst>
              <a:ext uri="{FF2B5EF4-FFF2-40B4-BE49-F238E27FC236}">
                <a16:creationId xmlns:a16="http://schemas.microsoft.com/office/drawing/2014/main" id="{1098F5EC-CB5F-A88B-AB84-6042C831B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204" y="5395501"/>
            <a:ext cx="3133725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378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1.11111E-6 L 0.32136 -0.269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68" y="-1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E94DF-3527-4F8B-BB96-B222A123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Vestmannaeyjar eru...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9D79B-3AAF-48DB-B404-EF501EED9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6623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is-IS" sz="2000" dirty="0">
                <a:solidFill>
                  <a:srgbClr val="FF0000"/>
                </a:solidFill>
              </a:rPr>
              <a:t>...með einhæft auðlindahagkerfi. </a:t>
            </a:r>
          </a:p>
          <a:p>
            <a:pPr marL="514350" indent="-514350">
              <a:buFont typeface="+mj-lt"/>
              <a:buAutoNum type="romanUcPeriod"/>
            </a:pPr>
            <a:r>
              <a:rPr lang="is-IS" sz="2000" dirty="0">
                <a:solidFill>
                  <a:schemeClr val="accent6">
                    <a:lumMod val="50000"/>
                  </a:schemeClr>
                </a:solidFill>
              </a:rPr>
              <a:t>...djúpa þekkingu, aðgengi að mörkuðum og tengslanet á sviði frum atvinnugreinar</a:t>
            </a:r>
          </a:p>
          <a:p>
            <a:pPr marL="514350" indent="-514350">
              <a:buFont typeface="+mj-lt"/>
              <a:buAutoNum type="romanUcPeriod"/>
            </a:pPr>
            <a:r>
              <a:rPr lang="is-IS" sz="2000" dirty="0">
                <a:solidFill>
                  <a:schemeClr val="accent6">
                    <a:lumMod val="50000"/>
                  </a:schemeClr>
                </a:solidFill>
              </a:rPr>
              <a:t>...með talsvert fjármagn til áhættutöku</a:t>
            </a:r>
          </a:p>
          <a:p>
            <a:pPr marL="514350" indent="-514350">
              <a:buFont typeface="+mj-lt"/>
              <a:buAutoNum type="romanUcPeriod"/>
            </a:pPr>
            <a:r>
              <a:rPr lang="is-IS" sz="2000" dirty="0">
                <a:solidFill>
                  <a:schemeClr val="accent6">
                    <a:lumMod val="50000"/>
                  </a:schemeClr>
                </a:solidFill>
              </a:rPr>
              <a:t>...Jákvæða frumkvöðla og „keppnis“ menningu</a:t>
            </a:r>
          </a:p>
          <a:p>
            <a:pPr marL="514350" indent="-514350">
              <a:buFont typeface="+mj-lt"/>
              <a:buAutoNum type="romanUcPeriod"/>
            </a:pPr>
            <a:r>
              <a:rPr lang="is-IS" sz="2000" dirty="0">
                <a:solidFill>
                  <a:srgbClr val="FF0000"/>
                </a:solidFill>
              </a:rPr>
              <a:t>...með takmarkaðan mannauð og vöntun á sérfræðingum og frumkvöðlum</a:t>
            </a:r>
          </a:p>
          <a:p>
            <a:pPr marL="514350" indent="-514350">
              <a:buFont typeface="+mj-lt"/>
              <a:buAutoNum type="romanUcPeriod"/>
            </a:pPr>
            <a:r>
              <a:rPr lang="is-IS" sz="2000" dirty="0">
                <a:solidFill>
                  <a:srgbClr val="FF0000"/>
                </a:solidFill>
              </a:rPr>
              <a:t>...með takmarkað tengslanet sem þarf til að stækka vel eða auka fjölbreytileika hagkerfisins</a:t>
            </a:r>
          </a:p>
        </p:txBody>
      </p:sp>
      <p:pic>
        <p:nvPicPr>
          <p:cNvPr id="5" name="Picture 2" descr="Activities | Visit Westman Islands - Ferry Herjólfur to Vestmannaeyjar">
            <a:extLst>
              <a:ext uri="{FF2B5EF4-FFF2-40B4-BE49-F238E27FC236}">
                <a16:creationId xmlns:a16="http://schemas.microsoft.com/office/drawing/2014/main" id="{D7E84583-63DA-910F-1E5B-50062A22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016" y="0"/>
            <a:ext cx="5389984" cy="356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73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2058D-BA83-9616-F52E-551C2AD05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Talsverð sóknarfæri  og vænt verðmæti felast því í...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A036A-47B8-EE03-12E8-D7445D8AA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s-IS" dirty="0"/>
              <a:t>...að auka fjölbreytileika hagkerfisins</a:t>
            </a:r>
          </a:p>
          <a:p>
            <a:pPr marL="0" indent="0">
              <a:buNone/>
            </a:pPr>
            <a:endParaRPr lang="is-IS" dirty="0"/>
          </a:p>
          <a:p>
            <a:pPr marL="0" indent="0">
              <a:buNone/>
            </a:pPr>
            <a:r>
              <a:rPr lang="is-IS" dirty="0"/>
              <a:t>...að efla mannauð okkar</a:t>
            </a:r>
          </a:p>
          <a:p>
            <a:pPr marL="0" indent="0">
              <a:buNone/>
            </a:pPr>
            <a:endParaRPr lang="is-IS" dirty="0"/>
          </a:p>
          <a:p>
            <a:pPr marL="0" indent="0">
              <a:buNone/>
            </a:pPr>
            <a:r>
              <a:rPr lang="is-IS" dirty="0"/>
              <a:t>...að byggja skipulega upp tengslanet sem gagnast okkur við... </a:t>
            </a:r>
          </a:p>
        </p:txBody>
      </p:sp>
    </p:spTree>
    <p:extLst>
      <p:ext uri="{BB962C8B-B14F-4D97-AF65-F5344CB8AC3E}">
        <p14:creationId xmlns:p14="http://schemas.microsoft.com/office/powerpoint/2010/main" val="85319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D2726-AC22-D5DA-65CE-335BF8172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Markmiðið er...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90928-AF0E-E35F-28F3-0756402F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s-IS" dirty="0"/>
          </a:p>
          <a:p>
            <a:pPr marL="0" indent="0" algn="ctr">
              <a:buNone/>
            </a:pPr>
            <a:endParaRPr lang="is-IS" dirty="0"/>
          </a:p>
          <a:p>
            <a:pPr marL="0" indent="0" algn="ctr">
              <a:buNone/>
            </a:pPr>
            <a:r>
              <a:rPr lang="is-IS" b="1" dirty="0"/>
              <a:t>...að skapa fleiri verðmæt störf og auka verðmætaframleiðslu byggða á nýsköpun og/eða hugviti.</a:t>
            </a:r>
          </a:p>
          <a:p>
            <a:pPr marL="0" indent="0" algn="ctr">
              <a:buNone/>
            </a:pPr>
            <a:endParaRPr lang="is-IS" dirty="0"/>
          </a:p>
          <a:p>
            <a:pPr marL="0" indent="0" algn="ctr">
              <a:buNone/>
            </a:pPr>
            <a:r>
              <a:rPr lang="is-IS" dirty="0"/>
              <a:t>Við eigum að geta valið okkur úr fjölbreyttu mengi eftirsóknarverðra starfa og verðmætamyndandi verkefna, </a:t>
            </a:r>
          </a:p>
          <a:p>
            <a:pPr marL="0" indent="0" algn="ctr">
              <a:buNone/>
            </a:pPr>
            <a:endParaRPr lang="is-IS" dirty="0"/>
          </a:p>
          <a:p>
            <a:pPr marL="0" indent="0" algn="ctr">
              <a:buNone/>
            </a:pPr>
            <a:r>
              <a:rPr lang="is-IS" b="1" i="1" dirty="0">
                <a:solidFill>
                  <a:srgbClr val="00B0F0"/>
                </a:solidFill>
              </a:rPr>
              <a:t>það eru skalanleg lífsgæði, sem hægt er að byggja mikla velferð á...</a:t>
            </a:r>
          </a:p>
        </p:txBody>
      </p:sp>
    </p:spTree>
    <p:extLst>
      <p:ext uri="{BB962C8B-B14F-4D97-AF65-F5344CB8AC3E}">
        <p14:creationId xmlns:p14="http://schemas.microsoft.com/office/powerpoint/2010/main" val="359817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E325C-78BC-21E3-018C-85A78EB7F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s-IS" dirty="0"/>
              <a:t>Þess vegna er gott markmið að móta </a:t>
            </a:r>
            <a:r>
              <a:rPr lang="is-IS" b="1" dirty="0"/>
              <a:t>sóknar</a:t>
            </a:r>
            <a:r>
              <a:rPr lang="is-IS" dirty="0"/>
              <a:t> hlutverk fyrir Þekkingarseturið í slíka vegferð?</a:t>
            </a:r>
          </a:p>
        </p:txBody>
      </p:sp>
      <p:pic>
        <p:nvPicPr>
          <p:cNvPr id="6" name="Picture 2" descr="Activities | Visit Westman Islands - Ferry Herjólfur to Vestmannaeyjar">
            <a:extLst>
              <a:ext uri="{FF2B5EF4-FFF2-40B4-BE49-F238E27FC236}">
                <a16:creationId xmlns:a16="http://schemas.microsoft.com/office/drawing/2014/main" id="{D5351E9A-4062-D742-E7A1-44F1E4DE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004" y="0"/>
            <a:ext cx="4204996" cy="278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7082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E325C-78BC-21E3-018C-85A78EB7F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is-IS" dirty="0"/>
              <a:t>Fyrst og fremst þríþætt</a:t>
            </a:r>
          </a:p>
        </p:txBody>
      </p:sp>
      <p:pic>
        <p:nvPicPr>
          <p:cNvPr id="6" name="Picture 2" descr="Activities | Visit Westman Islands - Ferry Herjólfur to Vestmannaeyjar">
            <a:extLst>
              <a:ext uri="{FF2B5EF4-FFF2-40B4-BE49-F238E27FC236}">
                <a16:creationId xmlns:a16="http://schemas.microsoft.com/office/drawing/2014/main" id="{D5351E9A-4062-D742-E7A1-44F1E4DE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004" y="0"/>
            <a:ext cx="4204996" cy="278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37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24858-C748-6382-BE25-FE2A6DE6E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5039"/>
            <a:ext cx="8607725" cy="3167187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is-IS" b="1" dirty="0"/>
              <a:t>Tengslamyndun</a:t>
            </a:r>
          </a:p>
          <a:p>
            <a:pPr marL="1028700" lvl="1" indent="-571500">
              <a:buFont typeface="+mj-lt"/>
              <a:buAutoNum type="romanUcPeriod"/>
            </a:pPr>
            <a:r>
              <a:rPr lang="is-IS" dirty="0"/>
              <a:t>Finna tækifærin, tengja við þátttakendur, vera miðpunktur þekkingarmiðlunar og tengslanets uppbyggingar</a:t>
            </a:r>
          </a:p>
          <a:p>
            <a:pPr marL="1028700" lvl="1" indent="-571500">
              <a:buFont typeface="+mj-lt"/>
              <a:buAutoNum type="romanUcPeriod"/>
            </a:pPr>
            <a:r>
              <a:rPr lang="is-IS" dirty="0"/>
              <a:t>Sérfræðingur í nýsköpun í „local“ hagkerfinu Vestmannaeyjar</a:t>
            </a:r>
          </a:p>
          <a:p>
            <a:pPr marL="571500" indent="-571500">
              <a:buFont typeface="+mj-lt"/>
              <a:buAutoNum type="romanUcPeriod"/>
            </a:pPr>
            <a:r>
              <a:rPr lang="is-IS" b="1" dirty="0"/>
              <a:t>Sköpun</a:t>
            </a:r>
          </a:p>
          <a:p>
            <a:pPr marL="1028700" lvl="1" indent="-571500">
              <a:buFont typeface="+mj-lt"/>
              <a:buAutoNum type="romanUcPeriod"/>
            </a:pPr>
            <a:r>
              <a:rPr lang="is-IS" dirty="0"/>
              <a:t>Verðmæt störf og verðmætaframleiðsla.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is-IS" dirty="0"/>
              <a:t>Stýra sókn í samstarfi við atvinnulíf, háskóla og bæ til að sækja frumvöðla og þekkingu sem þarf til framangreindrar verðmæta uppbyggingar.</a:t>
            </a:r>
          </a:p>
          <a:p>
            <a:pPr marL="1028700" lvl="1" indent="-571500">
              <a:buFont typeface="+mj-lt"/>
              <a:buAutoNum type="romanUcPeriod"/>
            </a:pPr>
            <a:r>
              <a:rPr lang="is-IS" dirty="0"/>
              <a:t>Styrkja og fjármagns sókn</a:t>
            </a:r>
          </a:p>
          <a:p>
            <a:pPr marL="571500" indent="-571500">
              <a:buFont typeface="+mj-lt"/>
              <a:buAutoNum type="romanUcPeriod"/>
            </a:pPr>
            <a:r>
              <a:rPr lang="is-IS" b="1" dirty="0"/>
              <a:t>Markaðssetning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is-IS" dirty="0"/>
              <a:t>verkefnin, fólkið og tækifærin.</a:t>
            </a:r>
          </a:p>
        </p:txBody>
      </p:sp>
      <p:pic>
        <p:nvPicPr>
          <p:cNvPr id="6" name="Picture 2" descr="Activities | Visit Westman Islands - Ferry Herjólfur to Vestmannaeyjar">
            <a:extLst>
              <a:ext uri="{FF2B5EF4-FFF2-40B4-BE49-F238E27FC236}">
                <a16:creationId xmlns:a16="http://schemas.microsoft.com/office/drawing/2014/main" id="{8851607A-9888-3BA1-FE47-77D0CD4CB6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004" y="0"/>
            <a:ext cx="4204996" cy="278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B05CC-5D1D-3A03-231C-07C9DCBFE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263" y="215965"/>
            <a:ext cx="5394820" cy="1325563"/>
          </a:xfrm>
        </p:spPr>
        <p:txBody>
          <a:bodyPr/>
          <a:lstStyle/>
          <a:p>
            <a:pPr algn="ctr"/>
            <a:r>
              <a:rPr lang="is-IS" dirty="0"/>
              <a:t>Hlutverk ÞSV</a:t>
            </a:r>
          </a:p>
        </p:txBody>
      </p:sp>
    </p:spTree>
    <p:extLst>
      <p:ext uri="{BB962C8B-B14F-4D97-AF65-F5344CB8AC3E}">
        <p14:creationId xmlns:p14="http://schemas.microsoft.com/office/powerpoint/2010/main" val="419016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11943</TotalTime>
  <Words>226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1_Office Theme</vt:lpstr>
      <vt:lpstr>Hlutverk og virkni ÞSV </vt:lpstr>
      <vt:lpstr>Vestmannaeyjar eru...</vt:lpstr>
      <vt:lpstr>Talsverð sóknarfæri  og vænt verðmæti felast því í...</vt:lpstr>
      <vt:lpstr>Markmiðið er...</vt:lpstr>
      <vt:lpstr>Þess vegna er gott markmið að móta sóknar hlutverk fyrir Þekkingarseturið í slíka vegferð?</vt:lpstr>
      <vt:lpstr>Fyrst og fremst þríþætt</vt:lpstr>
      <vt:lpstr>Hlutverk ÞSV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Tryggvi Hjaltason</dc:creator>
  <cp:lastModifiedBy>Hörður Bald</cp:lastModifiedBy>
  <cp:revision>17</cp:revision>
  <dcterms:created xsi:type="dcterms:W3CDTF">2023-02-03T10:28:00Z</dcterms:created>
  <dcterms:modified xsi:type="dcterms:W3CDTF">2024-04-23T11:32:24Z</dcterms:modified>
</cp:coreProperties>
</file>